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1" r:id="rId3"/>
    <p:sldId id="314" r:id="rId4"/>
    <p:sldId id="266" r:id="rId5"/>
    <p:sldId id="268" r:id="rId6"/>
    <p:sldId id="320" r:id="rId7"/>
    <p:sldId id="264" r:id="rId8"/>
    <p:sldId id="316" r:id="rId9"/>
    <p:sldId id="312" r:id="rId10"/>
    <p:sldId id="318" r:id="rId11"/>
    <p:sldId id="321" r:id="rId12"/>
    <p:sldId id="317" r:id="rId13"/>
    <p:sldId id="319" r:id="rId14"/>
    <p:sldId id="313" r:id="rId15"/>
    <p:sldId id="315" r:id="rId16"/>
    <p:sldId id="29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2ACD192-10BD-467A-9FBD-62EBE84EE2C6}">
          <p14:sldIdLst>
            <p14:sldId id="258"/>
            <p14:sldId id="291"/>
            <p14:sldId id="314"/>
            <p14:sldId id="266"/>
            <p14:sldId id="268"/>
            <p14:sldId id="320"/>
            <p14:sldId id="264"/>
            <p14:sldId id="316"/>
            <p14:sldId id="312"/>
            <p14:sldId id="318"/>
            <p14:sldId id="321"/>
            <p14:sldId id="317"/>
            <p14:sldId id="319"/>
            <p14:sldId id="313"/>
            <p14:sldId id="315"/>
            <p14:sldId id="2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3366FF"/>
    <a:srgbClr val="3333CC"/>
    <a:srgbClr val="99FF33"/>
    <a:srgbClr val="66FFFF"/>
    <a:srgbClr val="00CC00"/>
    <a:srgbClr val="FF99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57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2C055-C273-4146-9E78-9864154BAC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C05A6-A57F-4074-88B9-77A71E59B4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C24F5-2C23-4CC0-B7D3-5D4FA867FC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D82D0-4F10-44C8-85DB-F0171C109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1E7A3-4511-4FC6-9134-9123FD5AE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1074C-7FC2-48F2-BD2A-8D17DDC318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050BD-3A14-4264-B970-6486368586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150F0-38B4-4571-9902-1BB7B1933F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EC5-650A-429E-80EF-DC9F356569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24ADC-99F4-468D-9E2A-198633E0F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050F5-A1B9-4A79-86DB-131A2D0D7C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rgbClr val="FF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064D71-30FC-4821-B50B-51A9FF154E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file:///E:\&#1087;&#1088;&#1077;&#1079;&#1077;&#1085;&#1090;&#1072;&#1094;&#1080;&#1103;\&#1084;&#1072;&#1096;&#1080;&#1085;&#1072;%20&#1074;&#1088;&#1077;&#1084;&#1077;&#1085;&#1080;%20&#1082;&#1091;&#1082;&#1083;&#1099;.mp3" TargetMode="External"/><Relationship Id="rId1" Type="http://schemas.openxmlformats.org/officeDocument/2006/relationships/audio" Target="file:///H:\Mashina%20vremeni%20-%20.mp3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87;&#1088;&#1077;&#1079;&#1077;&#1085;&#1090;&#1072;&#1094;&#1080;&#1103;\048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ramk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mask2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4365625"/>
            <a:ext cx="2540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5975" y="1196752"/>
            <a:ext cx="7488238" cy="4542061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театральной деятельности в ДОУ»</a:t>
            </a:r>
          </a:p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 в детском саду</a:t>
            </a:r>
          </a:p>
          <a:p>
            <a:pPr marL="0" indent="0" algn="ctr">
              <a:buFontTx/>
              <a:buNone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- это волшебный край,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ребенок радуется - играя,</a:t>
            </a:r>
          </a:p>
          <a:p>
            <a:pPr marL="0" indent="0" algn="ctr">
              <a:buFontTx/>
              <a:buNone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в ИГРЕ он познает МИР!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  <a:p>
            <a:pPr marL="609600" indent="-609600" algn="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</a:t>
            </a:r>
          </a:p>
          <a:p>
            <a:pPr marL="609600" indent="-609600" algn="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воспитателем</a:t>
            </a:r>
          </a:p>
          <a:p>
            <a:pPr marL="609600" indent="-609600" algn="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Рявкиной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И.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09600" indent="-609600" algn="r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b="1" u="sng" dirty="0" smtClean="0">
                <a:latin typeface="Century Gothic" pitchFamily="34" charset="0"/>
              </a:rPr>
              <a:t> </a:t>
            </a:r>
          </a:p>
        </p:txBody>
      </p:sp>
      <p:pic>
        <p:nvPicPr>
          <p:cNvPr id="5125" name="Picture 5" descr="star7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313" y="53006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0742"/>
            <a:ext cx="3528392" cy="283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792523"/>
            <a:ext cx="4863379" cy="286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5177" r="15250"/>
          <a:stretch/>
        </p:blipFill>
        <p:spPr bwMode="auto">
          <a:xfrm>
            <a:off x="2555776" y="3657849"/>
            <a:ext cx="3672408" cy="29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21869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3" y="964678"/>
            <a:ext cx="2216920" cy="167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8"/>
          <a:stretch/>
        </p:blipFill>
        <p:spPr bwMode="auto">
          <a:xfrm>
            <a:off x="3059832" y="2866865"/>
            <a:ext cx="2318668" cy="166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4" y="993378"/>
            <a:ext cx="1936354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9189"/>
            <a:ext cx="205923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98001"/>
            <a:ext cx="1652587" cy="158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05" y="2936751"/>
            <a:ext cx="2262807" cy="1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29138"/>
            <a:ext cx="2093714" cy="163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7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017"/>
            <a:ext cx="4676775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ФОТО\фото Рявкина  Теремок\открытое занятие\P529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95" y="2420888"/>
            <a:ext cx="408127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764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3937207" cy="358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9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ФОТО\фото Рявкина  Теремок\290520121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ФОТО\фото Рявкина  Теремок\P5290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18" y="116632"/>
            <a:ext cx="4752182" cy="35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8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6247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родителей «Театр для всех»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DCIM\128P_028\DSCN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-1986" r="-20106" b="1986"/>
          <a:stretch/>
        </p:blipFill>
        <p:spPr bwMode="auto">
          <a:xfrm>
            <a:off x="4139952" y="2060848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26P_026\DSC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36839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8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ramk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star7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7313" y="5300663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Mashina vremeni - 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4646613" y="3890963"/>
            <a:ext cx="609600" cy="609600"/>
          </a:xfrm>
        </p:spPr>
      </p:pic>
      <p:pic>
        <p:nvPicPr>
          <p:cNvPr id="9" name="Picture 4" descr="C:\Users\user\Desktop\Новая папка\post-122-1289150403.jpg"/>
          <p:cNvPicPr>
            <a:picLocks noChangeAspect="1" noChangeArrowheads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 bwMode="auto">
          <a:xfrm rot="737779">
            <a:off x="4694164" y="1241722"/>
            <a:ext cx="3475111" cy="2603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84213" y="1268413"/>
            <a:ext cx="784822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3200" dirty="0">
              <a:solidFill>
                <a:srgbClr val="C00000"/>
              </a:solidFill>
            </a:endParaRPr>
          </a:p>
          <a:p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«Куклы могут ВСЁ    </a:t>
            </a:r>
          </a:p>
          <a:p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  или почти ВСЁ!</a:t>
            </a:r>
          </a:p>
          <a:p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Они творят  </a:t>
            </a:r>
          </a:p>
          <a:p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         ЧУДЕСА!»</a:t>
            </a:r>
          </a:p>
          <a:p>
            <a:endParaRPr lang="ru-RU" altLang="ru-RU" sz="3200" dirty="0">
              <a:solidFill>
                <a:srgbClr val="C00000"/>
              </a:solidFill>
            </a:endParaRPr>
          </a:p>
          <a:p>
            <a:endParaRPr lang="ru-RU" altLang="ru-RU" sz="3200" dirty="0">
              <a:solidFill>
                <a:srgbClr val="C00000"/>
              </a:solidFill>
            </a:endParaRPr>
          </a:p>
        </p:txBody>
      </p:sp>
      <p:pic>
        <p:nvPicPr>
          <p:cNvPr id="3" name="машина времени куклы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864475" y="6794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7664" y="4623872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Спасибо за внимание!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6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86775" y="333375"/>
            <a:ext cx="403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148709"/>
            <a:ext cx="79472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ребёнка самовыражению в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проекта.</a:t>
            </a:r>
          </a:p>
          <a:p>
            <a:pPr lvl="0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умению  координировать   слово с движением; </a:t>
            </a:r>
          </a:p>
          <a:p>
            <a:pPr lvl="0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Развивать мелкую моторику, чувство ритма в   сочетании с текстом; </a:t>
            </a:r>
          </a:p>
          <a:p>
            <a:pPr lvl="0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Развивать психофизические способности (мимику, пантомимику) </a:t>
            </a:r>
          </a:p>
          <a:p>
            <a:pPr lvl="0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Развивать творческое воображение у детей, побуждать к творчеству. </a:t>
            </a: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ветлана\Music\Desktop\фото\568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94405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ана\Music\Desktop\фото\Рисунок3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53" y="2760640"/>
            <a:ext cx="345787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sk20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1000" y="5661248"/>
            <a:ext cx="158432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5602634"/>
          </a:xfrm>
        </p:spPr>
        <p:txBody>
          <a:bodyPr/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				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значительно реже восхищаются и удивляются, возмущаются и сопереживают, всё чаще они проявляют равнодушие и черствость, их интересы ограничены, а игры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однообразны.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Отмечая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наблюдательности, творческой выдумки у некоторых детей, не натренированная фантазия и воображение , такие дети не умеют занять себя в свободное время и на окружающий мир смотрят без удивления и особого интереса, как потребители, а не как творцы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/>
              <a:t> 			</a:t>
            </a: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« Что все новое </a:t>
            </a:r>
            <a:r>
              <a:rPr lang="ru-RU" sz="2000" dirty="0"/>
              <a:t>— это хорошо забытое старое</a:t>
            </a:r>
            <a:r>
              <a:rPr lang="ru-RU" sz="2000" dirty="0" smtClean="0"/>
              <a:t>»,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Все мы помним как в детстве мы играли в теневой театр наводя настольную лампу на стену и руками показывали изображение, наряжались и показывали сказки друг другу.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25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mask20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868863"/>
            <a:ext cx="2540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268760"/>
            <a:ext cx="4038600" cy="5030440"/>
          </a:xfrm>
        </p:spPr>
        <p:txBody>
          <a:bodyPr/>
          <a:lstStyle/>
          <a:p>
            <a:pPr eaLnBrk="1" hangingPunct="1"/>
            <a:endParaRPr lang="ru-RU" altLang="ru-RU" sz="2400" b="1" dirty="0" smtClean="0">
              <a:solidFill>
                <a:srgbClr val="660066"/>
              </a:solidFill>
              <a:latin typeface="Century Gothic" pitchFamily="34" charset="0"/>
            </a:endParaRPr>
          </a:p>
          <a:p>
            <a:pPr eaLnBrk="1" hangingPunct="1"/>
            <a:endParaRPr lang="ru-RU" altLang="ru-RU" sz="2400" b="1" dirty="0" smtClean="0">
              <a:solidFill>
                <a:srgbClr val="660066"/>
              </a:solidFill>
              <a:latin typeface="Century Gothic" pitchFamily="34" charset="0"/>
            </a:endParaRPr>
          </a:p>
          <a:p>
            <a:pPr eaLnBrk="1" hangingPunct="1"/>
            <a:endParaRPr lang="ru-RU" altLang="ru-RU" sz="2400" b="1" dirty="0" smtClean="0">
              <a:solidFill>
                <a:srgbClr val="660066"/>
              </a:solidFill>
              <a:latin typeface="Century Gothic" pitchFamily="34" charset="0"/>
            </a:endParaRPr>
          </a:p>
          <a:p>
            <a:pPr eaLnBrk="1" hangingPunct="1"/>
            <a:endParaRPr lang="ru-RU" altLang="ru-RU" sz="2000" b="1" dirty="0" smtClean="0">
              <a:solidFill>
                <a:srgbClr val="660066"/>
              </a:solidFill>
              <a:latin typeface="Century Gothic" pitchFamily="34" charset="0"/>
            </a:endParaRPr>
          </a:p>
          <a:p>
            <a:pPr marL="0" indent="0" eaLnBrk="1" hangingPunct="1">
              <a:buNone/>
            </a:pPr>
            <a:endParaRPr lang="ru-RU" altLang="ru-RU" sz="2000" b="1" dirty="0" smtClean="0">
              <a:solidFill>
                <a:srgbClr val="660066"/>
              </a:solidFill>
              <a:latin typeface="Century Gothic" pitchFamily="34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50825" y="260350"/>
            <a:ext cx="8066088" cy="719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15371" name="Picture 11" descr="star7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5805488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4716016" y="1302414"/>
            <a:ext cx="4038600" cy="49688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2400" dirty="0" smtClean="0">
              <a:solidFill>
                <a:srgbClr val="3333CC"/>
              </a:solidFill>
            </a:endParaRPr>
          </a:p>
        </p:txBody>
      </p:sp>
      <p:pic>
        <p:nvPicPr>
          <p:cNvPr id="2050" name="Picture 2" descr="C:\Users\Светлана\Music\Desktop\фото\мо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9" y="260350"/>
            <a:ext cx="4776275" cy="345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Светлана\Music\Desktop\фото\dscn15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26" y="2636912"/>
            <a:ext cx="3567621" cy="36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1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900" fill="hold"/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900" fill="hold"/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900"/>
                                        <p:tgtEl>
                                          <p:spTgt spid="15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u="sng" dirty="0"/>
              <a:t>Ожидаемые результаты </a:t>
            </a:r>
          </a:p>
        </p:txBody>
      </p:sp>
      <p:sp>
        <p:nvSpPr>
          <p:cNvPr id="3" name="Овальная выноска 2"/>
          <p:cNvSpPr/>
          <p:nvPr/>
        </p:nvSpPr>
        <p:spPr>
          <a:xfrm rot="242558">
            <a:off x="4687544" y="4496312"/>
            <a:ext cx="3770545" cy="1368152"/>
          </a:xfrm>
          <a:prstGeom prst="wedgeEllipseCallout">
            <a:avLst>
              <a:gd name="adj1" fmla="val -74270"/>
              <a:gd name="adj2" fmla="val -1855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театральных играх,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сценках и драматизациях 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541295">
            <a:off x="3884925" y="1148154"/>
            <a:ext cx="5113699" cy="2432109"/>
          </a:xfrm>
          <a:prstGeom prst="wedgeEllipseCallout">
            <a:avLst>
              <a:gd name="adj1" fmla="val 1143"/>
              <a:gd name="adj2" fmla="val -701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Знать основы театрального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(имитировать  характерные движения 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сказочных героев,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сопереживать  героям сказок,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реагируя на поступки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242558">
            <a:off x="60365" y="1398795"/>
            <a:ext cx="3737716" cy="1380988"/>
          </a:xfrm>
          <a:prstGeom prst="wedgeEllipseCallout">
            <a:avLst>
              <a:gd name="adj1" fmla="val 60164"/>
              <a:gd name="adj2" fmla="val -1085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Иметь устойчивый интерес к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театрализованному действию </a:t>
            </a:r>
          </a:p>
        </p:txBody>
      </p:sp>
      <p:sp>
        <p:nvSpPr>
          <p:cNvPr id="9" name="Овальная выноска 8"/>
          <p:cNvSpPr/>
          <p:nvPr/>
        </p:nvSpPr>
        <p:spPr>
          <a:xfrm rot="242558">
            <a:off x="153250" y="3199464"/>
            <a:ext cx="4278004" cy="1943751"/>
          </a:xfrm>
          <a:prstGeom prst="wedgeEllipseCallout">
            <a:avLst>
              <a:gd name="adj1" fmla="val 34969"/>
              <a:gd name="adj2" fmla="val -10153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чувствовать себя на сцене,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пытаться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изобразить любой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интонацией,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мимикой,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жестами.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634082"/>
          </a:xfrm>
        </p:spPr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альчиковый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4" y="908720"/>
            <a:ext cx="495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1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04664"/>
            <a:ext cx="4824413" cy="719138"/>
          </a:xfrm>
        </p:spPr>
        <p:txBody>
          <a:bodyPr/>
          <a:lstStyle/>
          <a:p>
            <a:pPr eaLnBrk="1" hangingPunct="1">
              <a:defRPr/>
            </a:pPr>
            <a:endParaRPr lang="ru-RU" altLang="ru-RU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4744"/>
            <a:ext cx="8569200" cy="5217319"/>
          </a:xfrm>
        </p:spPr>
        <p:txBody>
          <a:bodyPr/>
          <a:lstStyle/>
          <a:p>
            <a:pPr marL="0" indent="355600" defTabSz="5562600" eaLnBrk="1" hangingPunct="1">
              <a:lnSpc>
                <a:spcPct val="80000"/>
              </a:lnSpc>
              <a:buFontTx/>
              <a:buNone/>
            </a:pPr>
            <a:endParaRPr lang="ru-RU" sz="2000" dirty="0"/>
          </a:p>
          <a:p>
            <a:pPr marL="0" indent="355600" algn="just" defTabSz="5562600" eaLnBrk="1" hangingPunct="1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solidFill>
                  <a:srgbClr val="800000"/>
                </a:solidFill>
              </a:rPr>
              <a:t> </a:t>
            </a:r>
          </a:p>
          <a:p>
            <a:pPr marL="0" indent="355600" algn="just" defTabSz="5562600" eaLnBrk="1" hangingPunct="1">
              <a:lnSpc>
                <a:spcPct val="80000"/>
              </a:lnSpc>
              <a:buFontTx/>
              <a:buNone/>
            </a:pPr>
            <a:endParaRPr lang="ru-RU" altLang="ru-RU" sz="2000" b="1" dirty="0" smtClean="0">
              <a:solidFill>
                <a:srgbClr val="800000"/>
              </a:solidFill>
            </a:endParaRPr>
          </a:p>
        </p:txBody>
      </p:sp>
      <p:pic>
        <p:nvPicPr>
          <p:cNvPr id="3076" name="Picture 4" descr="http://www.masteriza.com/uploads/product/12200/12273/palchikovyj_teatr_6_skaz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219734" cy="26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5" y="404664"/>
            <a:ext cx="4678432" cy="264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://pedrazvitie.ru/servisy/meropriyatiya/faily_ishodniki/8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12311"/>
          <a:stretch/>
        </p:blipFill>
        <p:spPr bwMode="auto">
          <a:xfrm>
            <a:off x="2276272" y="3140968"/>
            <a:ext cx="497083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15786" r="248" b="24057"/>
          <a:stretch/>
        </p:blipFill>
        <p:spPr bwMode="auto">
          <a:xfrm>
            <a:off x="4551631" y="332656"/>
            <a:ext cx="4200525" cy="34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8" y="332656"/>
            <a:ext cx="4249737" cy="34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64756"/>
            <a:ext cx="4464496" cy="2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4563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393277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7" y="3933056"/>
            <a:ext cx="3597275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189</Words>
  <Application>Microsoft Office PowerPoint</Application>
  <PresentationFormat>Экран (4:3)</PresentationFormat>
  <Paragraphs>52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Презентация PowerPoint</vt:lpstr>
      <vt:lpstr>Презентация PowerPoint</vt:lpstr>
      <vt:lpstr>      Актуальность.  Современные дети  значительно реже восхищаются и удивляются, возмущаются и сопереживают, всё чаще они проявляют равнодушие и черствость, их интересы ограничены, а игры однообразны.   Отмечая недостаток наблюдательности, творческой выдумки у некоторых детей, не натренированная фантазия и воображение , такие дети не умеют занять себя в свободное время и на окружающий мир смотрят без удивления и особого интереса, как потребители, а не как творцы.     Новизна      « Что все новое — это хорошо забытое старое»,  Все мы помним как в детстве мы играли в теневой театр наводя настольную лампу на стену и руками показывали изображение, наряжались и показывали сказки друг другу.  </vt:lpstr>
      <vt:lpstr>Презентация PowerPoint</vt:lpstr>
      <vt:lpstr>Презентация PowerPoint</vt:lpstr>
      <vt:lpstr>Пальчиковый театр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центр развития ребенка -детский сад № 63 «Аистенок» Комитет образования администрации города Тамбова</dc:title>
  <dc:creator>Admin</dc:creator>
  <cp:lastModifiedBy>Светлана</cp:lastModifiedBy>
  <cp:revision>193</cp:revision>
  <dcterms:created xsi:type="dcterms:W3CDTF">2010-01-28T16:28:46Z</dcterms:created>
  <dcterms:modified xsi:type="dcterms:W3CDTF">2018-04-13T08:40:59Z</dcterms:modified>
</cp:coreProperties>
</file>