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75" r:id="rId4"/>
    <p:sldId id="257" r:id="rId5"/>
    <p:sldId id="261" r:id="rId6"/>
    <p:sldId id="284" r:id="rId7"/>
    <p:sldId id="277" r:id="rId8"/>
    <p:sldId id="278" r:id="rId9"/>
    <p:sldId id="279" r:id="rId10"/>
    <p:sldId id="280" r:id="rId11"/>
    <p:sldId id="290" r:id="rId12"/>
    <p:sldId id="281" r:id="rId13"/>
    <p:sldId id="282" r:id="rId14"/>
    <p:sldId id="270" r:id="rId15"/>
    <p:sldId id="285" r:id="rId16"/>
    <p:sldId id="271" r:id="rId17"/>
    <p:sldId id="286" r:id="rId18"/>
    <p:sldId id="287" r:id="rId19"/>
    <p:sldId id="296" r:id="rId20"/>
    <p:sldId id="283" r:id="rId21"/>
    <p:sldId id="288" r:id="rId22"/>
    <p:sldId id="298" r:id="rId23"/>
    <p:sldId id="297" r:id="rId24"/>
    <p:sldId id="289" r:id="rId25"/>
    <p:sldId id="295" r:id="rId26"/>
    <p:sldId id="294" r:id="rId27"/>
    <p:sldId id="268" r:id="rId28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35B4D-F974-46BE-9D6C-FBF2EDA32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71969-564C-4BE2-9190-B29368D38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4BD80-628C-4B2E-8B99-AACA21949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091D9-7051-4B52-85EF-0576842E0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19F65-8923-4D75-B9AE-9C2403ED1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51EF3-62F4-4133-BAC6-7540D4923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91108-9D2A-4EDA-8A6B-CF9440336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202C3-B46B-40B1-95BC-2DB839052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B458F-8DD4-4B84-BE09-E12D8D8A2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C2ACB-E718-4697-B7F9-FB92B0111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AE9E9-967A-4652-B804-444946954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A156D-E1FD-4542-9532-62140B9B3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9B906BE-6E1A-490A-A479-3FF10E598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9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74813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Box 8"/>
          <p:cNvSpPr txBox="1">
            <a:spLocks noChangeArrowheads="1"/>
          </p:cNvSpPr>
          <p:nvPr/>
        </p:nvSpPr>
        <p:spPr bwMode="auto">
          <a:xfrm>
            <a:off x="2987824" y="4653136"/>
            <a:ext cx="465427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unga" pitchFamily="34" charset="0"/>
              </a:rPr>
              <a:t>                Разработчик проекта:</a:t>
            </a:r>
          </a:p>
          <a:p>
            <a:r>
              <a:rPr lang="ru-RU" dirty="0" smtClean="0">
                <a:latin typeface="Times New Roman" pitchFamily="18" charset="0"/>
                <a:cs typeface="Tunga" pitchFamily="34" charset="0"/>
              </a:rPr>
              <a:t>        воспитатель МБОУ «</a:t>
            </a:r>
            <a:r>
              <a:rPr lang="ru-RU" dirty="0" err="1" smtClean="0">
                <a:latin typeface="Times New Roman" pitchFamily="18" charset="0"/>
                <a:cs typeface="Tunga" pitchFamily="34" charset="0"/>
              </a:rPr>
              <a:t>Ларьякская</a:t>
            </a:r>
            <a:r>
              <a:rPr lang="ru-RU" dirty="0" smtClean="0">
                <a:latin typeface="Times New Roman" pitchFamily="18" charset="0"/>
                <a:cs typeface="Tunga" pitchFamily="34" charset="0"/>
              </a:rPr>
              <a:t> СШ» </a:t>
            </a:r>
          </a:p>
          <a:p>
            <a:r>
              <a:rPr lang="ru-RU" dirty="0" smtClean="0">
                <a:latin typeface="Times New Roman" pitchFamily="18" charset="0"/>
                <a:cs typeface="Tunga" pitchFamily="34" charset="0"/>
              </a:rPr>
              <a:t>                </a:t>
            </a:r>
            <a:r>
              <a:rPr lang="ru-RU" dirty="0" err="1" smtClean="0">
                <a:latin typeface="Times New Roman" pitchFamily="18" charset="0"/>
                <a:cs typeface="Tunga" pitchFamily="34" charset="0"/>
              </a:rPr>
              <a:t>Рявкина</a:t>
            </a:r>
            <a:r>
              <a:rPr lang="ru-RU" dirty="0" smtClean="0">
                <a:latin typeface="Times New Roman" pitchFamily="18" charset="0"/>
                <a:cs typeface="Tunga" pitchFamily="34" charset="0"/>
              </a:rPr>
              <a:t> Светлана Ильинична </a:t>
            </a:r>
            <a:endParaRPr lang="ru-RU" dirty="0">
              <a:latin typeface="Times New Roman" pitchFamily="18" charset="0"/>
              <a:cs typeface="Tung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1844824"/>
            <a:ext cx="612068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Проект </a:t>
            </a:r>
          </a:p>
          <a:p>
            <a:pPr algn="ctr"/>
            <a:endParaRPr lang="ru-RU" sz="28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«Устное народное</a:t>
            </a:r>
          </a:p>
          <a:p>
            <a:pPr algn="ctr"/>
            <a:r>
              <a:rPr lang="ru-RU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28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творчество в </a:t>
            </a:r>
            <a:endParaRPr lang="ru-RU" sz="28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воспитании </a:t>
            </a:r>
          </a:p>
          <a:p>
            <a:pPr algn="ctr"/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</a:t>
            </a:r>
            <a:r>
              <a:rPr lang="ru-RU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ошкольников»</a:t>
            </a:r>
            <a:endParaRPr lang="ru-RU" sz="2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Monotype Corsiva" pitchFamily="66" charset="0"/>
              </a:rPr>
              <a:t>Художественно-эстетическое   развитие:</a:t>
            </a:r>
          </a:p>
        </p:txBody>
      </p:sp>
      <p:sp>
        <p:nvSpPr>
          <p:cNvPr id="4103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34377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6)Художественное творчество: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Изготовление книжек-малышек «Пословицы, поговорки».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Рассматривание и чтение книг с пословицами ,поговорками.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7)Музыка: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Прослушивание русских народных мелодий. 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Monotype Corsiva" pitchFamily="66" charset="0"/>
              </a:rPr>
              <a:t>Физическое   развитие:</a:t>
            </a:r>
          </a:p>
        </p:txBody>
      </p:sp>
      <p:sp>
        <p:nvSpPr>
          <p:cNvPr id="4103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34377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8)Организация русских народных игр «У медведя во бору».</a:t>
            </a:r>
          </a:p>
          <a:p>
            <a:pPr eaLnBrk="1" hangingPunct="1">
              <a:buFontTx/>
              <a:buNone/>
            </a:pP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9)Проведение спортивного досуга совместно с родителями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Monotype Corsiva" pitchFamily="66" charset="0"/>
              </a:rPr>
              <a:t>Ожидаемые результаты:</a:t>
            </a:r>
          </a:p>
        </p:txBody>
      </p:sp>
      <p:sp>
        <p:nvSpPr>
          <p:cNvPr id="4103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34377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dirty="0" smtClean="0"/>
              <a:t>    </a:t>
            </a:r>
          </a:p>
          <a:p>
            <a:pPr algn="just" eaLnBrk="1" hangingPunct="1">
              <a:buFontTx/>
              <a:buNone/>
            </a:pPr>
            <a:r>
              <a:rPr lang="ru-RU" sz="2800" dirty="0" smtClean="0"/>
              <a:t>  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Дети используют в речи русский фольклор;</a:t>
            </a:r>
          </a:p>
          <a:p>
            <a:pPr algn="just" eaLnBrk="1" hangingPunct="1">
              <a:buFont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Знают  сказочных героев, умеют сопереживать им;</a:t>
            </a:r>
          </a:p>
          <a:p>
            <a:pPr algn="just" eaLnBrk="1" hangingPunct="1">
              <a:buFont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Дети любят играть в русские народные игры.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Monotype Corsiva" pitchFamily="66" charset="0"/>
              </a:rPr>
              <a:t>Достижения  с детьми:</a:t>
            </a:r>
          </a:p>
        </p:txBody>
      </p:sp>
      <p:sp>
        <p:nvSpPr>
          <p:cNvPr id="4103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343775" cy="4525963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v"/>
            </a:pP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Традиционными в группе стали выставки рисунков, аппликаций, фигурок из пластилина, выполненных по мотивам произведений устного народного творчества. На них приглашали детей из других групп и сотрудников детского сада;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русского фольклора при организации режимных моментов;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Свободное и тематическое рисование, лепка;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Сюжетно-ролевые игры;</a:t>
            </a:r>
          </a:p>
          <a:p>
            <a:pPr eaLnBrk="1" hangingPunct="1">
              <a:buFont typeface="Wingdings" pitchFamily="2" charset="2"/>
              <a:buChar char="v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Monotype Corsiva" pitchFamily="66" charset="0"/>
              </a:rPr>
              <a:t>Достижения с родителями</a:t>
            </a:r>
          </a:p>
        </p:txBody>
      </p:sp>
      <p:sp>
        <p:nvSpPr>
          <p:cNvPr id="4103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343775" cy="4525963"/>
          </a:xfrm>
        </p:spPr>
        <p:txBody>
          <a:bodyPr/>
          <a:lstStyle/>
          <a:p>
            <a:pPr eaLnBrk="1" hangingPunct="1">
              <a:buFontTx/>
              <a:buBlip>
                <a:blip r:embed="rId6"/>
              </a:buBlip>
            </a:pPr>
            <a:endParaRPr lang="ru-RU" dirty="0" smtClean="0"/>
          </a:p>
          <a:p>
            <a:pPr eaLnBrk="1" hangingPunct="1">
              <a:buFontTx/>
              <a:buBlip>
                <a:blip r:embed="rId6"/>
              </a:buBlip>
            </a:pPr>
            <a:endParaRPr lang="ru-RU" dirty="0" smtClean="0"/>
          </a:p>
        </p:txBody>
      </p:sp>
      <p:sp>
        <p:nvSpPr>
          <p:cNvPr id="10" name="Овал 9"/>
          <p:cNvSpPr/>
          <p:nvPr/>
        </p:nvSpPr>
        <p:spPr>
          <a:xfrm>
            <a:off x="1214414" y="1714488"/>
            <a:ext cx="3214710" cy="27146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Консультация для родителей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«Народные игры  как средство  духовно-нравственного воспитания»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143240" y="3929066"/>
            <a:ext cx="3500462" cy="17859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Совместное развлечение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«Пришла масленица годовая, наша гостья дорогая!»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714876" y="1714488"/>
            <a:ext cx="3357586" cy="24288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Беседа с родителями: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«Роль устного народного творчества в жизни дошкольников»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5" descr="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2492896"/>
            <a:ext cx="703738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343775" cy="4525963"/>
          </a:xfrm>
        </p:spPr>
        <p:txBody>
          <a:bodyPr/>
          <a:lstStyle/>
          <a:p>
            <a:pPr eaLnBrk="1" hangingPunct="1">
              <a:buFontTx/>
              <a:buBlip>
                <a:blip r:embed="rId5"/>
              </a:buBlip>
            </a:pPr>
            <a:endParaRPr lang="ru-RU" dirty="0" smtClean="0"/>
          </a:p>
          <a:p>
            <a:pPr eaLnBrk="1" hangingPunct="1">
              <a:buFontTx/>
              <a:buBlip>
                <a:blip r:embed="rId5"/>
              </a:buBlip>
            </a:pPr>
            <a:endParaRPr lang="ru-RU" dirty="0" smtClean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295232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Фотоотчёт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проекту: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«Устное народное</a:t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творчество в </a:t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воспитании </a:t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дошкольников»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343775" cy="4525963"/>
          </a:xfrm>
        </p:spPr>
        <p:txBody>
          <a:bodyPr/>
          <a:lstStyle/>
          <a:p>
            <a:pPr eaLnBrk="1" hangingPunct="1">
              <a:buFontTx/>
              <a:buBlip>
                <a:blip r:embed="rId5"/>
              </a:buBlip>
            </a:pPr>
            <a:endParaRPr lang="ru-RU" dirty="0" smtClean="0"/>
          </a:p>
          <a:p>
            <a:pPr eaLnBrk="1" hangingPunct="1">
              <a:buFontTx/>
              <a:buBlip>
                <a:blip r:embed="rId5"/>
              </a:buBlip>
            </a:pPr>
            <a:endParaRPr lang="ru-RU" dirty="0" smtClean="0"/>
          </a:p>
        </p:txBody>
      </p:sp>
      <p:pic>
        <p:nvPicPr>
          <p:cNvPr id="1026" name="Picture 2" descr="C:\Users\света\Desktop\все для категории\фото занятия\DSCN16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7"/>
            <a:ext cx="756084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343775" cy="4525963"/>
          </a:xfrm>
        </p:spPr>
        <p:txBody>
          <a:bodyPr/>
          <a:lstStyle/>
          <a:p>
            <a:pPr eaLnBrk="1" hangingPunct="1">
              <a:buFontTx/>
              <a:buBlip>
                <a:blip r:embed="rId5"/>
              </a:buBlip>
            </a:pPr>
            <a:endParaRPr lang="ru-RU" dirty="0" smtClean="0"/>
          </a:p>
          <a:p>
            <a:pPr eaLnBrk="1" hangingPunct="1">
              <a:buFontTx/>
              <a:buBlip>
                <a:blip r:embed="rId5"/>
              </a:buBlip>
            </a:pPr>
            <a:endParaRPr lang="ru-RU" dirty="0" smtClean="0"/>
          </a:p>
        </p:txBody>
      </p:sp>
      <p:pic>
        <p:nvPicPr>
          <p:cNvPr id="1028" name="Picture 4" descr="C:\Users\света\Desktop\все для категории\фото занятия\DSCN16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5"/>
            <a:ext cx="770485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343775" cy="4525963"/>
          </a:xfrm>
        </p:spPr>
        <p:txBody>
          <a:bodyPr/>
          <a:lstStyle/>
          <a:p>
            <a:pPr eaLnBrk="1" hangingPunct="1">
              <a:buFontTx/>
              <a:buBlip>
                <a:blip r:embed="rId5"/>
              </a:buBlip>
            </a:pPr>
            <a:endParaRPr lang="ru-RU" dirty="0" smtClean="0"/>
          </a:p>
          <a:p>
            <a:pPr eaLnBrk="1" hangingPunct="1">
              <a:buFontTx/>
              <a:buBlip>
                <a:blip r:embed="rId5"/>
              </a:buBlip>
            </a:pPr>
            <a:endParaRPr lang="ru-RU" dirty="0" smtClean="0"/>
          </a:p>
        </p:txBody>
      </p:sp>
      <p:pic>
        <p:nvPicPr>
          <p:cNvPr id="1027" name="Picture 3" descr="C:\Users\света\Desktop\все для категории\фото занятия\DSCN16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488832" cy="584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1"/>
            <a:ext cx="7343775" cy="3052936"/>
          </a:xfrm>
        </p:spPr>
        <p:txBody>
          <a:bodyPr/>
          <a:lstStyle/>
          <a:p>
            <a:pPr eaLnBrk="1" hangingPunct="1">
              <a:buFontTx/>
              <a:buBlip>
                <a:blip r:embed="rId4"/>
              </a:buBlip>
            </a:pPr>
            <a:endParaRPr lang="ru-RU" dirty="0" smtClean="0"/>
          </a:p>
          <a:p>
            <a:pPr eaLnBrk="1" hangingPunct="1">
              <a:buFontTx/>
              <a:buBlip>
                <a:blip r:embed="rId4"/>
              </a:buBlip>
            </a:pPr>
            <a:endParaRPr lang="ru-RU" dirty="0" smtClean="0"/>
          </a:p>
        </p:txBody>
      </p:sp>
      <p:cxnSp>
        <p:nvCxnSpPr>
          <p:cNvPr id="17" name="Прямая со стрелкой 16"/>
          <p:cNvCxnSpPr/>
          <p:nvPr/>
        </p:nvCxnSpPr>
        <p:spPr>
          <a:xfrm rot="16200000" flipH="1">
            <a:off x="6572264" y="2500306"/>
            <a:ext cx="557210" cy="5572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857224" y="1643050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Blip>
                <a:blip r:embed="rId4"/>
              </a:buBlip>
            </a:pPr>
            <a:endParaRPr lang="ru-RU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11560" y="1412776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</a:rPr>
              <a:t>Угощения </a:t>
            </a:r>
          </a:p>
          <a:p>
            <a:pPr algn="ctr"/>
            <a:r>
              <a:rPr lang="ru-RU" sz="6000" b="1" dirty="0" smtClean="0">
                <a:latin typeface="Monotype Corsiva" pitchFamily="66" charset="0"/>
              </a:rPr>
              <a:t>на масленой неделе!</a:t>
            </a:r>
            <a:endParaRPr lang="ru-RU" sz="60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57166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Monotype Corsiva" pitchFamily="66" charset="0"/>
              </a:rPr>
              <a:t>Срок , участники проекта:</a:t>
            </a:r>
          </a:p>
        </p:txBody>
      </p:sp>
      <p:sp>
        <p:nvSpPr>
          <p:cNvPr id="3079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343775" cy="4525963"/>
          </a:xfrm>
        </p:spPr>
        <p:txBody>
          <a:bodyPr/>
          <a:lstStyle/>
          <a:p>
            <a:pPr algn="just" eaLnBrk="1" hangingPunct="1">
              <a:buFontTx/>
              <a:buBlip>
                <a:blip r:embed="rId6"/>
              </a:buBlip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Blip>
                <a:blip r:embed="rId6"/>
              </a:buBlip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Проект долгосрочный;</a:t>
            </a:r>
          </a:p>
          <a:p>
            <a:pPr eaLnBrk="1" hangingPunct="1">
              <a:buFontTx/>
              <a:buBlip>
                <a:blip r:embed="rId6"/>
              </a:buBlip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Участниками   проекта являются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дети,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воспитатели, родители.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ru-RU" dirty="0" smtClean="0"/>
              <a:t> </a:t>
            </a:r>
          </a:p>
          <a:p>
            <a:pPr eaLnBrk="1" hangingPunct="1">
              <a:buNone/>
            </a:pPr>
            <a:r>
              <a:rPr lang="ru-RU" dirty="0" smtClean="0"/>
              <a:t> </a:t>
            </a:r>
          </a:p>
          <a:p>
            <a:pPr eaLnBrk="1" hangingPunct="1">
              <a:buNone/>
            </a:pPr>
            <a:endParaRPr lang="ru-RU" dirty="0" smtClean="0"/>
          </a:p>
          <a:p>
            <a:pPr eaLnBrk="1" hangingPunct="1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343775" cy="4525963"/>
          </a:xfrm>
        </p:spPr>
        <p:txBody>
          <a:bodyPr/>
          <a:lstStyle/>
          <a:p>
            <a:pPr eaLnBrk="1" hangingPunct="1">
              <a:buFontTx/>
              <a:buBlip>
                <a:blip r:embed="rId6"/>
              </a:buBlip>
            </a:pPr>
            <a:endParaRPr lang="ru-RU" dirty="0" smtClean="0"/>
          </a:p>
          <a:p>
            <a:pPr eaLnBrk="1" hangingPunct="1">
              <a:buFontTx/>
              <a:buBlip>
                <a:blip r:embed="rId6"/>
              </a:buBlip>
            </a:pPr>
            <a:endParaRPr lang="ru-RU" dirty="0" smtClean="0"/>
          </a:p>
        </p:txBody>
      </p:sp>
      <p:cxnSp>
        <p:nvCxnSpPr>
          <p:cNvPr id="17" name="Прямая со стрелкой 16"/>
          <p:cNvCxnSpPr/>
          <p:nvPr/>
        </p:nvCxnSpPr>
        <p:spPr>
          <a:xfrm rot="16200000" flipH="1">
            <a:off x="6572264" y="2500306"/>
            <a:ext cx="557210" cy="5572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857224" y="1643050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Blip>
                <a:blip r:embed="rId6"/>
              </a:buBlip>
            </a:pPr>
            <a:endParaRPr lang="ru-RU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560840" cy="58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343775" cy="4525963"/>
          </a:xfrm>
        </p:spPr>
        <p:txBody>
          <a:bodyPr/>
          <a:lstStyle/>
          <a:p>
            <a:pPr eaLnBrk="1" hangingPunct="1">
              <a:buFontTx/>
              <a:buBlip>
                <a:blip r:embed="rId6"/>
              </a:buBlip>
            </a:pPr>
            <a:endParaRPr lang="ru-RU" dirty="0" smtClean="0"/>
          </a:p>
          <a:p>
            <a:pPr eaLnBrk="1" hangingPunct="1">
              <a:buFontTx/>
              <a:buBlip>
                <a:blip r:embed="rId6"/>
              </a:buBlip>
            </a:pPr>
            <a:endParaRPr lang="ru-RU" dirty="0" smtClean="0"/>
          </a:p>
        </p:txBody>
      </p:sp>
      <p:cxnSp>
        <p:nvCxnSpPr>
          <p:cNvPr id="17" name="Прямая со стрелкой 16"/>
          <p:cNvCxnSpPr/>
          <p:nvPr/>
        </p:nvCxnSpPr>
        <p:spPr>
          <a:xfrm rot="16200000" flipH="1">
            <a:off x="6572264" y="2500306"/>
            <a:ext cx="557210" cy="5572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857224" y="1643050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Blip>
                <a:blip r:embed="rId6"/>
              </a:buBlip>
            </a:pPr>
            <a:endParaRPr lang="ru-RU" dirty="0" smtClean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344815" cy="596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343775" cy="4525963"/>
          </a:xfrm>
        </p:spPr>
        <p:txBody>
          <a:bodyPr/>
          <a:lstStyle/>
          <a:p>
            <a:pPr eaLnBrk="1" hangingPunct="1">
              <a:buFontTx/>
              <a:buBlip>
                <a:blip r:embed="rId5"/>
              </a:buBlip>
            </a:pPr>
            <a:endParaRPr lang="ru-RU" dirty="0" smtClean="0"/>
          </a:p>
          <a:p>
            <a:pPr eaLnBrk="1" hangingPunct="1">
              <a:buFontTx/>
              <a:buBlip>
                <a:blip r:embed="rId5"/>
              </a:buBlip>
            </a:pPr>
            <a:endParaRPr lang="ru-RU" dirty="0" smtClean="0"/>
          </a:p>
        </p:txBody>
      </p:sp>
      <p:pic>
        <p:nvPicPr>
          <p:cNvPr id="8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55576" y="1700808"/>
            <a:ext cx="8388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</a:rPr>
              <a:t>Сотрудничаем </a:t>
            </a:r>
          </a:p>
          <a:p>
            <a:pPr algn="ctr"/>
            <a:r>
              <a:rPr lang="ru-RU" sz="6000" b="1" dirty="0" smtClean="0">
                <a:latin typeface="Monotype Corsiva" pitchFamily="66" charset="0"/>
              </a:rPr>
              <a:t>с сельской библиотекой</a:t>
            </a:r>
            <a:endParaRPr lang="ru-RU" sz="60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343775" cy="4525963"/>
          </a:xfrm>
        </p:spPr>
        <p:txBody>
          <a:bodyPr/>
          <a:lstStyle/>
          <a:p>
            <a:pPr eaLnBrk="1" hangingPunct="1">
              <a:buFontTx/>
              <a:buBlip>
                <a:blip r:embed="rId5"/>
              </a:buBlip>
            </a:pPr>
            <a:endParaRPr lang="ru-RU" dirty="0" smtClean="0"/>
          </a:p>
          <a:p>
            <a:pPr eaLnBrk="1" hangingPunct="1">
              <a:buFontTx/>
              <a:buBlip>
                <a:blip r:embed="rId5"/>
              </a:buBlip>
            </a:pPr>
            <a:endParaRPr lang="ru-RU" dirty="0" smtClean="0"/>
          </a:p>
        </p:txBody>
      </p:sp>
      <p:pic>
        <p:nvPicPr>
          <p:cNvPr id="7" name="Picture 2" descr="C:\Users\admin\Desktop\ДОУ\Фото Пасха\DSC060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404664"/>
            <a:ext cx="734481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343775" cy="4525963"/>
          </a:xfrm>
        </p:spPr>
        <p:txBody>
          <a:bodyPr/>
          <a:lstStyle/>
          <a:p>
            <a:pPr eaLnBrk="1" hangingPunct="1">
              <a:buFontTx/>
              <a:buBlip>
                <a:blip r:embed="rId6"/>
              </a:buBlip>
            </a:pPr>
            <a:endParaRPr lang="ru-RU" dirty="0" smtClean="0"/>
          </a:p>
          <a:p>
            <a:pPr eaLnBrk="1" hangingPunct="1">
              <a:buFontTx/>
              <a:buBlip>
                <a:blip r:embed="rId6"/>
              </a:buBlip>
            </a:pPr>
            <a:endParaRPr lang="ru-RU" dirty="0" smtClean="0"/>
          </a:p>
        </p:txBody>
      </p:sp>
      <p:cxnSp>
        <p:nvCxnSpPr>
          <p:cNvPr id="17" name="Прямая со стрелкой 16"/>
          <p:cNvCxnSpPr/>
          <p:nvPr/>
        </p:nvCxnSpPr>
        <p:spPr>
          <a:xfrm rot="16200000" flipH="1">
            <a:off x="6572264" y="2500306"/>
            <a:ext cx="557210" cy="5572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043608" y="2060848"/>
            <a:ext cx="72152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4800" b="1" dirty="0" smtClean="0">
                <a:latin typeface="Monotype Corsiva" pitchFamily="66" charset="0"/>
              </a:rPr>
              <a:t>ОФОРМЛЕНЫ КНИЖКИ-МАЛЫШКИ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343775" cy="4525963"/>
          </a:xfrm>
        </p:spPr>
        <p:txBody>
          <a:bodyPr/>
          <a:lstStyle/>
          <a:p>
            <a:pPr eaLnBrk="1" hangingPunct="1">
              <a:buFontTx/>
              <a:buBlip>
                <a:blip r:embed="rId6"/>
              </a:buBlip>
            </a:pPr>
            <a:endParaRPr lang="ru-RU" dirty="0" smtClean="0"/>
          </a:p>
          <a:p>
            <a:pPr eaLnBrk="1" hangingPunct="1">
              <a:buFontTx/>
              <a:buBlip>
                <a:blip r:embed="rId6"/>
              </a:buBlip>
            </a:pPr>
            <a:endParaRPr lang="ru-RU" dirty="0" smtClean="0"/>
          </a:p>
        </p:txBody>
      </p:sp>
      <p:cxnSp>
        <p:nvCxnSpPr>
          <p:cNvPr id="17" name="Прямая со стрелкой 16"/>
          <p:cNvCxnSpPr/>
          <p:nvPr/>
        </p:nvCxnSpPr>
        <p:spPr>
          <a:xfrm rot="16200000" flipH="1">
            <a:off x="6572264" y="2500306"/>
            <a:ext cx="557210" cy="5572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857224" y="1643050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Blip>
                <a:blip r:embed="rId6"/>
              </a:buBlip>
            </a:pPr>
            <a:endParaRPr lang="ru-RU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7344816" cy="585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343775" cy="4525963"/>
          </a:xfrm>
        </p:spPr>
        <p:txBody>
          <a:bodyPr/>
          <a:lstStyle/>
          <a:p>
            <a:pPr eaLnBrk="1" hangingPunct="1">
              <a:buFontTx/>
              <a:buBlip>
                <a:blip r:embed="rId6"/>
              </a:buBlip>
            </a:pPr>
            <a:endParaRPr lang="ru-RU" dirty="0" smtClean="0"/>
          </a:p>
          <a:p>
            <a:pPr eaLnBrk="1" hangingPunct="1">
              <a:buFontTx/>
              <a:buBlip>
                <a:blip r:embed="rId6"/>
              </a:buBlip>
            </a:pPr>
            <a:endParaRPr lang="ru-RU" dirty="0" smtClean="0"/>
          </a:p>
        </p:txBody>
      </p:sp>
      <p:cxnSp>
        <p:nvCxnSpPr>
          <p:cNvPr id="17" name="Прямая со стрелкой 16"/>
          <p:cNvCxnSpPr/>
          <p:nvPr/>
        </p:nvCxnSpPr>
        <p:spPr>
          <a:xfrm rot="16200000" flipH="1">
            <a:off x="6572264" y="2500306"/>
            <a:ext cx="557210" cy="5572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857224" y="1643050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Blip>
                <a:blip r:embed="rId6"/>
              </a:buBlip>
            </a:pPr>
            <a:endParaRPr lang="ru-RU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84887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5940425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Monotype Corsiva" pitchFamily="66" charset="0"/>
              </a:rPr>
              <a:t>СПАСИБО 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1143000"/>
          </a:xfrm>
        </p:spPr>
        <p:txBody>
          <a:bodyPr/>
          <a:lstStyle/>
          <a:p>
            <a:r>
              <a:rPr lang="ru-RU" b="1" i="1" dirty="0" smtClean="0">
                <a:latin typeface="Monotype Corsiva" pitchFamily="66" charset="0"/>
              </a:rPr>
              <a:t>Актуальность</a:t>
            </a:r>
            <a:endParaRPr lang="ru-RU" b="1" i="1" dirty="0" smtClean="0"/>
          </a:p>
        </p:txBody>
      </p:sp>
      <p:sp>
        <p:nvSpPr>
          <p:cNvPr id="4103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343775" cy="4525963"/>
          </a:xfrm>
        </p:spPr>
        <p:txBody>
          <a:bodyPr/>
          <a:lstStyle/>
          <a:p>
            <a:pPr algn="just">
              <a:buNone/>
            </a:pPr>
            <a:r>
              <a:rPr lang="ru-RU" sz="2000" b="1" dirty="0" smtClean="0"/>
              <a:t>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Несомненно, на сегодняшний день тема очень актуальна. В то время, как развивается наука, в жизнь внедряется компьютеризация, народный язык начинает терять эмоциональность. Его заполонили иностранные слова, а язык компьютера лишен окраски, образности. Через устное народное творчество ребёнок не только овладевает родным языком, но и, осваивая его красоту, лаконичность, приобщается к культуре своего народа, получает первые впечатления о ней. К тому же словесное творчество народа представляет собой особый вид искусства, то есть вид духовного освоения действительности человеком с целью творческого преобразования окружающего мира «по законам красоты»</a:t>
            </a:r>
          </a:p>
          <a:p>
            <a:pPr eaLnBrk="1" hangingPunct="1">
              <a:buFontTx/>
              <a:buBlip>
                <a:blip r:embed="rId6"/>
              </a:buBlip>
            </a:pPr>
            <a:endParaRPr lang="ru-RU" dirty="0" smtClean="0"/>
          </a:p>
          <a:p>
            <a:pPr eaLnBrk="1" hangingPunct="1">
              <a:buFontTx/>
              <a:buBlip>
                <a:blip r:embed="rId6"/>
              </a:buBlip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57166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Monotype Corsiva" pitchFamily="66" charset="0"/>
              </a:rPr>
              <a:t>Цель проекта:</a:t>
            </a:r>
          </a:p>
        </p:txBody>
      </p:sp>
      <p:sp>
        <p:nvSpPr>
          <p:cNvPr id="3079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343775" cy="4525963"/>
          </a:xfrm>
        </p:spPr>
        <p:txBody>
          <a:bodyPr/>
          <a:lstStyle/>
          <a:p>
            <a:pPr algn="just" eaLnBrk="1" hangingPunct="1">
              <a:buFontTx/>
              <a:buBlip>
                <a:blip r:embed="rId6"/>
              </a:buBlip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Blip>
                <a:blip r:embed="rId6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Воспитание     творчески    развитой личности дошкольников   средствами приобщении детей к истокам русской  народной культуры.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ru-RU" dirty="0" smtClean="0"/>
              <a:t> </a:t>
            </a:r>
          </a:p>
          <a:p>
            <a:pPr eaLnBrk="1" hangingPunct="1">
              <a:buNone/>
            </a:pPr>
            <a:r>
              <a:rPr lang="ru-RU" dirty="0" smtClean="0"/>
              <a:t> </a:t>
            </a:r>
          </a:p>
          <a:p>
            <a:pPr eaLnBrk="1" hangingPunct="1">
              <a:buNone/>
            </a:pPr>
            <a:endParaRPr lang="ru-RU" dirty="0" smtClean="0"/>
          </a:p>
          <a:p>
            <a:pPr eaLnBrk="1" hangingPunct="1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Monotype Corsiva" pitchFamily="66" charset="0"/>
              </a:rPr>
              <a:t>Задачи проекта:</a:t>
            </a:r>
          </a:p>
        </p:txBody>
      </p:sp>
      <p:sp>
        <p:nvSpPr>
          <p:cNvPr id="4103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34377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Показать   детям   красоту   русского   языка  через  устное народное  творчество,   выраженное   в   песнях, припевках, колядках, обрядах.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Познакомить детей с народными традициями, обычаями   и включать их в детскую жизнь, т.к. в них отражена глубокая мудрость и творческий потенциал русского народа.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Оказать помощь родителям в возрождении и творческом развитии лучших традиций векового опыта воспитания детей и привлечь их к сотрудничеству по созданию в детских садах уютной домашней обстановки .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Способствовать развитию познавательной активности, любознательности у детей.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Blip>
                <a:blip r:embed="rId6"/>
              </a:buBlip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Monotype Corsiva" pitchFamily="66" charset="0"/>
              </a:rPr>
              <a:t>Использованная литература</a:t>
            </a:r>
            <a:r>
              <a:rPr lang="ru-RU" dirty="0" smtClean="0">
                <a:latin typeface="Monotype Corsiva" pitchFamily="66" charset="0"/>
              </a:rPr>
              <a:t>:</a:t>
            </a:r>
          </a:p>
        </p:txBody>
      </p:sp>
      <p:sp>
        <p:nvSpPr>
          <p:cNvPr id="4103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343775" cy="4525963"/>
          </a:xfrm>
        </p:spPr>
        <p:txBody>
          <a:bodyPr/>
          <a:lstStyle/>
          <a:p>
            <a:pPr algn="just" eaLnBrk="1" hangingPunct="1">
              <a:buFontTx/>
              <a:buBlip>
                <a:blip r:embed="rId6"/>
              </a:buBlip>
            </a:pPr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Ушакова О.С. «Развитие дошкольников», М., 2001г.</a:t>
            </a:r>
          </a:p>
          <a:p>
            <a:pPr algn="just" eaLnBrk="1" hangingPunct="1">
              <a:buFontTx/>
              <a:buBlip>
                <a:blip r:embed="rId6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«Детский сад и семья», Дошкольное воспитание№6, 2000г.</a:t>
            </a:r>
          </a:p>
          <a:p>
            <a:pPr algn="just" eaLnBrk="1" hangingPunct="1">
              <a:buFontTx/>
              <a:buBlip>
                <a:blip r:embed="rId6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«Детский сад и семья», Дошкольное воспитание,№4, 2000г.</a:t>
            </a:r>
          </a:p>
          <a:p>
            <a:pPr algn="just" eaLnBrk="1" hangingPunct="1">
              <a:buFontTx/>
              <a:buBlip>
                <a:blip r:embed="rId6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Бондаренко А.К. «Словесные игры в детском саду», М., 1997г.</a:t>
            </a:r>
          </a:p>
          <a:p>
            <a:pPr algn="just" eaLnBrk="1" hangingPunct="1">
              <a:buFontTx/>
              <a:buBlip>
                <a:blip r:embed="rId6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Павлова Л. «Фольклор для маленьких»ДВ. №4, 1990г.</a:t>
            </a:r>
          </a:p>
          <a:p>
            <a:pPr eaLnBrk="1" hangingPunct="1">
              <a:buFontTx/>
              <a:buBlip>
                <a:blip r:embed="rId6"/>
              </a:buBlip>
            </a:pPr>
            <a:endParaRPr lang="ru-RU" dirty="0" smtClean="0"/>
          </a:p>
          <a:p>
            <a:pPr eaLnBrk="1" hangingPunct="1">
              <a:buFontTx/>
              <a:buBlip>
                <a:blip r:embed="rId6"/>
              </a:buBlip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Monotype Corsiva" pitchFamily="66" charset="0"/>
              </a:rPr>
              <a:t>Задачи :</a:t>
            </a:r>
          </a:p>
        </p:txBody>
      </p:sp>
      <p:sp>
        <p:nvSpPr>
          <p:cNvPr id="4103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343775" cy="4525963"/>
          </a:xfrm>
        </p:spPr>
        <p:txBody>
          <a:bodyPr/>
          <a:lstStyle/>
          <a:p>
            <a:pPr algn="just" eaLnBrk="1" hangingPunct="1">
              <a:buFontTx/>
              <a:buBlip>
                <a:blip r:embed="rId6"/>
              </a:buBlip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связной,  разговорной речи;</a:t>
            </a:r>
          </a:p>
          <a:p>
            <a:pPr algn="just" eaLnBrk="1" hangingPunct="1">
              <a:buFontTx/>
              <a:buBlip>
                <a:blip r:embed="rId6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расширение словарного запаса;</a:t>
            </a:r>
          </a:p>
          <a:p>
            <a:pPr algn="just" eaLnBrk="1" hangingPunct="1">
              <a:buFontTx/>
              <a:buBlip>
                <a:blip r:embed="rId6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воспитание любви к родному языку;</a:t>
            </a:r>
          </a:p>
          <a:p>
            <a:pPr algn="just" eaLnBrk="1" hangingPunct="1">
              <a:buFontTx/>
              <a:buBlip>
                <a:blip r:embed="rId6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расширение представлений детей о разных формах фольклора. </a:t>
            </a:r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Blip>
                <a:blip r:embed="rId6"/>
              </a:buBlip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Monotype Corsiva" pitchFamily="66" charset="0"/>
              </a:rPr>
              <a:t>Познавательно-речевое развитие:</a:t>
            </a:r>
          </a:p>
        </p:txBody>
      </p:sp>
      <p:sp>
        <p:nvSpPr>
          <p:cNvPr id="4103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34377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1)Коммуникация: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Беседа «Кто придумал поговорки?»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Разучивание пословиц, поговорок. Объяснение их значений.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День пословиц и поговорок «Без пословиц нам нельзя, без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поговорок никуда».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2)Познание: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Рассказ «Зачем нужны поговорки?»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3)Чтение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худ.литературы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Сказы П.И.Бажова «Каменный цветок», «Серебряное копытце».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Blip>
                <a:blip r:embed="rId6"/>
              </a:buBlip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Monotype Corsiva" pitchFamily="66" charset="0"/>
              </a:rPr>
              <a:t>Социально-личностное   развитие:</a:t>
            </a:r>
          </a:p>
        </p:txBody>
      </p:sp>
      <p:sp>
        <p:nvSpPr>
          <p:cNvPr id="4103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34377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eaLnBrk="1" hangingPunct="1">
              <a:buFontTx/>
              <a:buBlip>
                <a:blip r:embed="rId6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4)Социализация: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Экскурсия в мини-музей.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Сюжетно-ролевая игра «Семья».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Blip>
                <a:blip r:embed="rId6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5)Труд: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359</Words>
  <Application>Microsoft Office PowerPoint</Application>
  <PresentationFormat>Экран (4:3)</PresentationFormat>
  <Paragraphs>70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Оформление по умолчанию</vt:lpstr>
      <vt:lpstr>Слайд 1</vt:lpstr>
      <vt:lpstr>Срок , участники проекта:</vt:lpstr>
      <vt:lpstr>Актуальность</vt:lpstr>
      <vt:lpstr>Цель проекта:</vt:lpstr>
      <vt:lpstr>Задачи проекта:</vt:lpstr>
      <vt:lpstr>Использованная литература:</vt:lpstr>
      <vt:lpstr>Задачи :</vt:lpstr>
      <vt:lpstr>Познавательно-речевое развитие:</vt:lpstr>
      <vt:lpstr>Социально-личностное   развитие:</vt:lpstr>
      <vt:lpstr>Художественно-эстетическое   развитие:</vt:lpstr>
      <vt:lpstr>Физическое   развитие:</vt:lpstr>
      <vt:lpstr>Ожидаемые результаты:</vt:lpstr>
      <vt:lpstr>Достижения  с детьми:</vt:lpstr>
      <vt:lpstr>Достижения с родителями</vt:lpstr>
      <vt:lpstr> Фотоотчёт  по проекту: «Устное народное  творчество в  воспитании  дошкольников» 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СПАСИБО  ЗА ВНИМАНИЕ</vt:lpstr>
    </vt:vector>
  </TitlesOfParts>
  <Company>КШИ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admin</cp:lastModifiedBy>
  <cp:revision>39</cp:revision>
  <dcterms:created xsi:type="dcterms:W3CDTF">2011-07-01T11:47:09Z</dcterms:created>
  <dcterms:modified xsi:type="dcterms:W3CDTF">2017-08-11T11:55:04Z</dcterms:modified>
</cp:coreProperties>
</file>